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89" r:id="rId6"/>
    <p:sldId id="275" r:id="rId7"/>
    <p:sldId id="278" r:id="rId8"/>
    <p:sldId id="280" r:id="rId9"/>
    <p:sldId id="276" r:id="rId10"/>
    <p:sldId id="301" r:id="rId11"/>
    <p:sldId id="302" r:id="rId12"/>
    <p:sldId id="303" r:id="rId13"/>
    <p:sldId id="281" r:id="rId14"/>
    <p:sldId id="282" r:id="rId15"/>
    <p:sldId id="274" r:id="rId16"/>
    <p:sldId id="261" r:id="rId17"/>
    <p:sldId id="266" r:id="rId18"/>
    <p:sldId id="285" r:id="rId19"/>
    <p:sldId id="288" r:id="rId20"/>
    <p:sldId id="279" r:id="rId21"/>
    <p:sldId id="284" r:id="rId22"/>
    <p:sldId id="291" r:id="rId23"/>
    <p:sldId id="292" r:id="rId24"/>
    <p:sldId id="294" r:id="rId25"/>
    <p:sldId id="293" r:id="rId26"/>
    <p:sldId id="299" r:id="rId27"/>
    <p:sldId id="295" r:id="rId28"/>
    <p:sldId id="297" r:id="rId29"/>
    <p:sldId id="300" r:id="rId30"/>
    <p:sldId id="296" r:id="rId31"/>
    <p:sldId id="290" r:id="rId32"/>
    <p:sldId id="286" r:id="rId33"/>
    <p:sldId id="287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5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2" autoAdjust="0"/>
    <p:restoredTop sz="94628"/>
  </p:normalViewPr>
  <p:slideViewPr>
    <p:cSldViewPr snapToGrid="0" snapToObjects="1">
      <p:cViewPr varScale="1">
        <p:scale>
          <a:sx n="127" d="100"/>
          <a:sy n="12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5:10.396" idx="1">
    <p:pos x="1714" y="1672"/>
    <p:text>Why is UNIX called UNIX? - No one can remember how the name came about (we will talk more about UNIX later)
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0:13.738" idx="2">
    <p:pos x="1714" y="1768"/>
    <p:text>Do we have any Linux users in the room?</p:text>
    <p:extLst>
      <p:ext uri="{C676402C-5697-4E1C-873F-D02D1690AC5C}">
        <p15:threadingInfo xmlns:p15="http://schemas.microsoft.com/office/powerpoint/2012/main" timeZoneBias="30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2T16:07:39.979" idx="3">
    <p:pos x="4042" y="474"/>
    <p:text>In the next session we will talk about UNIX more extensively and about why command line interfaces are still relevant and in wide use in our field</p:text>
    <p:extLst>
      <p:ext uri="{C676402C-5697-4E1C-873F-D02D1690AC5C}">
        <p15:threadingInfo xmlns:p15="http://schemas.microsoft.com/office/powerpoint/2012/main" timeZoneBias="300"/>
      </p:ext>
    </p:extLst>
  </p:cm>
  <p:cm authorId="2" dt="2019-01-22T16:13:04.702" idx="4">
    <p:pos x="2188" y="530"/>
    <p:text>Has anyone already taken intro to UNIX?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and Eliminate DISTRACTIONS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Pick A Spot Where you can learn consistently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Determine the skills that you need to acquire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deadlines for learning milestones, register for classes, form a study group with like-minded people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Practice, study and discuss content with peers, 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88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Reduce and Eliminate DISTRACTIONS</a:t>
          </a:r>
        </a:p>
      </dsp:txBody>
      <dsp:txXfrm>
        <a:off x="73388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Pick A Spot Where you can learn consistently</a:t>
          </a:r>
        </a:p>
      </dsp:txBody>
      <dsp:txXfrm>
        <a:off x="2188388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Set Goals And Create A Plan</a:t>
          </a:r>
        </a:p>
      </dsp:txBody>
      <dsp:txXfrm>
        <a:off x="4303388" y="2150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the skills that you need to acquire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deadlines for learning milestones, register for classes, form a study group with like-minded people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Practice, study and discuss content with peers, 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5" y="10"/>
            <a:ext cx="10283808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088" y="131492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Dense" panose="02000000000000000000" pitchFamily="50" charset="0"/>
              </a:rPr>
              <a:t>Student INFOSEC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48" y="3346777"/>
            <a:ext cx="6831673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Dense" panose="02000000000000000000" pitchFamily="50" charset="0"/>
              </a:rPr>
              <a:t>SIT@FPU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Defensive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Most 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infosec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 jobs available focus on defensive security.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There is a fear of losing information, having information extracted by unauthorized parties, or getting “hacked”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These involve positions relating to application security, network security, and physical security</a:t>
            </a: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Policymaking is a meta job in defensive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35504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Offensive security normally involves some sort of “penetration testing”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At SIT and SIT events, there will be CTF (Capture the Flag) competitions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CTFs involve retrieval of some key or piece of information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Sometimes there is more than one way to access or find the key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Many CTFs have multiple challenges and offer points for completing challenges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&lt;CTF Story Time&gt; (Caleb Shepard)</a:t>
            </a:r>
          </a:p>
        </p:txBody>
      </p:sp>
    </p:spTree>
    <p:extLst>
      <p:ext uri="{BB962C8B-B14F-4D97-AF65-F5344CB8AC3E}">
        <p14:creationId xmlns:p14="http://schemas.microsoft.com/office/powerpoint/2010/main" val="78266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Independent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IMPORTANCE OF SELF STUDY AND WHERE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19673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effectively self-study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69569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48" y="-11420"/>
            <a:ext cx="4981924" cy="33257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3174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3F8229B-40A8-40BB-8890-CB95D4BA1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941" y="3543300"/>
            <a:ext cx="4971486" cy="3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B2DB3-1DD7-4249-B865-498BE489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on Certifications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99417-75E6-425C-B948-2AC09A8AB0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Certifications show that you have completed standardized programs designed to test competency in a specific topic valued by industry.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 programs are robust and offer learners a chance to complete programs made to help them learn a skill beyond an elementary understanding.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so not take long to learn and may be the most concise programs a learner can participate in to learn a skill.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Certifications show employers that time spent on job training will be minimal and give them a clear picture of your aptitudes.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152BA-2BD9-4983-86B7-9CECF6A3F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Polk State offers IT certification programs. Each program is worth three college credits and takes up the same amount of study time as a regular three credit class.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Online certification programs are available and allow learners to work ahead or work on their own time.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Santa Fe College in Gainesville has an online IT program with security and networking certifications. A student may apply and complete these programs online, which may be favorable for students that cannot or do not want to drive between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42661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FE0434-0EB3-4F84-B991-411E9C62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cybrary.it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0687B-48F2-4263-A683-CE2F63728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is an online resource containing dozens of prep courses.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contains information on many Infosec topics and has coherent, guided programs for the self learner.</a:t>
            </a:r>
            <a:b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49DBA-1263-4A43-A24B-A34AFD191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102128"/>
            <a:ext cx="4448175" cy="3295993"/>
          </a:xfrm>
        </p:spPr>
      </p:pic>
    </p:spTree>
    <p:extLst>
      <p:ext uri="{BB962C8B-B14F-4D97-AF65-F5344CB8AC3E}">
        <p14:creationId xmlns:p14="http://schemas.microsoft.com/office/powerpoint/2010/main" val="45306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Jose </a:t>
            </a:r>
            <a:r>
              <a:rPr lang="en-US" dirty="0" err="1">
                <a:latin typeface="Dense" panose="02000000000000000000" pitchFamily="50" charset="0"/>
              </a:rPr>
              <a:t>Placeres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88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Name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Major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Concentration (if any)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Personal interests or interests in specific Infosec topics</a:t>
            </a:r>
          </a:p>
        </p:txBody>
      </p:sp>
    </p:spTree>
    <p:extLst>
      <p:ext uri="{BB962C8B-B14F-4D97-AF65-F5344CB8AC3E}">
        <p14:creationId xmlns:p14="http://schemas.microsoft.com/office/powerpoint/2010/main" val="66994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$SHELL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Part I – Basic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5611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E77B-0A66-6A46-A534-1D29CD02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5D28-5A25-394C-95F3-AC99F03D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Club Vision 	– Jeremy </a:t>
            </a:r>
            <a:r>
              <a:rPr lang="en-US" dirty="0" err="1"/>
              <a:t>Eudy</a:t>
            </a:r>
            <a:endParaRPr lang="en-US" dirty="0"/>
          </a:p>
          <a:p>
            <a:r>
              <a:rPr lang="en-US" dirty="0"/>
              <a:t>Information Security in 2019 	– Alison Hart</a:t>
            </a:r>
          </a:p>
          <a:p>
            <a:r>
              <a:rPr lang="en-US" dirty="0"/>
              <a:t>Independent Learning 	– Caleb Shepard</a:t>
            </a:r>
          </a:p>
          <a:p>
            <a:r>
              <a:rPr lang="en-US" dirty="0"/>
              <a:t>Introductions			– Jose </a:t>
            </a:r>
            <a:r>
              <a:rPr lang="en-US" dirty="0" err="1"/>
              <a:t>Placeres</a:t>
            </a:r>
            <a:endParaRPr lang="en-US" dirty="0"/>
          </a:p>
          <a:p>
            <a:r>
              <a:rPr lang="en-US" dirty="0"/>
              <a:t>The Shell 			– Caleb Shepard</a:t>
            </a:r>
          </a:p>
          <a:p>
            <a:r>
              <a:rPr lang="en-US" dirty="0"/>
              <a:t>Q &amp; A 			– SIT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What is a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shell is a program that takes commands from the keyboard (or other human interface hardware) and gives them to the operating system to perform.</a:t>
            </a:r>
          </a:p>
          <a:p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7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Technical Position of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Low-Level						             High-Level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Logic Gates    &lt;    Hardware    &lt;    Kernel    &lt;    Shell    &lt;   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391234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old days, the shell was the only user interface available on a Unix-like system such as Linux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Shell Prompt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47DBB-081A-FE44-B454-04E32AF7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9601200" cy="677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C3921-D342-C247-BD53-FBF0FB76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82771"/>
            <a:ext cx="9601200" cy="10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– Operating System</a:t>
            </a:r>
          </a:p>
          <a:p>
            <a:r>
              <a:rPr lang="en-US" dirty="0"/>
              <a:t>UNIX –family of multitasking, multiuser computer operating systems that derive from the original AT&amp;T 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*NIX – Unix-like: includes Linux, Solaris, BSD, Mac OS, and original UNIX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DOS – ”Disk Operating System”, commonly used as an alias for the Windows OS</a:t>
            </a:r>
          </a:p>
        </p:txBody>
      </p:sp>
    </p:spTree>
    <p:extLst>
      <p:ext uri="{BB962C8B-B14F-4D97-AF65-F5344CB8AC3E}">
        <p14:creationId xmlns:p14="http://schemas.microsoft.com/office/powerpoint/2010/main" val="205412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Practical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*NIX shell will be used in demonstrations but we do not expect anyone to have a full understanding of every utility.</a:t>
            </a:r>
            <a:endParaRPr lang="en-US" dirty="0">
              <a:latin typeface="Dense" panose="02000000000000000000" pitchFamily="50" charset="0"/>
            </a:endParaRPr>
          </a:p>
          <a:p>
            <a:r>
              <a:rPr lang="en-US" dirty="0">
                <a:latin typeface="Franklin Gothic Book" panose="020B0503020102020204" pitchFamily="34" charset="0"/>
              </a:rPr>
              <a:t>A *NIX shell is not required where there are alternative ways to complete the same task (though it may be significantly simpler to use a *NIX shell)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WSL is an alternative to a virtual box, or bare metal *NIX install but doesn’t always function comparably to an Ubuntu install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recommend </a:t>
            </a:r>
            <a:r>
              <a:rPr lang="en-US" dirty="0" err="1">
                <a:latin typeface="Franklin Gothic Book" panose="020B0503020102020204" pitchFamily="34" charset="0"/>
              </a:rPr>
              <a:t>virtualbox</a:t>
            </a:r>
            <a:r>
              <a:rPr lang="en-US" dirty="0">
                <a:latin typeface="Franklin Gothic Book" panose="020B0503020102020204" pitchFamily="34" charset="0"/>
              </a:rPr>
              <a:t> for most of our members.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Kali Linux (preinstalled </a:t>
            </a:r>
            <a:r>
              <a:rPr lang="en-US" dirty="0" err="1">
                <a:latin typeface="Franklin Gothic Book" panose="020B0503020102020204" pitchFamily="34" charset="0"/>
              </a:rPr>
              <a:t>pentesting</a:t>
            </a:r>
            <a:r>
              <a:rPr lang="en-US" dirty="0">
                <a:latin typeface="Franklin Gothic Book" panose="020B0503020102020204" pitchFamily="34" charset="0"/>
              </a:rPr>
              <a:t> tools)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Ubuntu (popular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71303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ADE1-E720-8746-89DD-038FAC33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2" charset="77"/>
              </a:rPr>
              <a:t>WSL - potential woes and differences between </a:t>
            </a:r>
            <a:r>
              <a:rPr lang="en-US" dirty="0" err="1">
                <a:latin typeface="Dense" panose="02000000000000000000" pitchFamily="2" charset="77"/>
              </a:rPr>
              <a:t>baremetal</a:t>
            </a:r>
            <a:endParaRPr lang="en-US" dirty="0">
              <a:latin typeface="Dense" panose="02000000000000000000" pitchFamily="2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91DF4-2718-FC4F-A3AB-E7E5AECC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212" y="2286000"/>
            <a:ext cx="6837975" cy="3581400"/>
          </a:xfrm>
        </p:spPr>
      </p:pic>
    </p:spTree>
    <p:extLst>
      <p:ext uri="{BB962C8B-B14F-4D97-AF65-F5344CB8AC3E}">
        <p14:creationId xmlns:p14="http://schemas.microsoft.com/office/powerpoint/2010/main" val="379983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Unix systems</a:t>
            </a:r>
            <a:br>
              <a:rPr lang="en-US" dirty="0"/>
            </a:br>
            <a:r>
              <a:rPr lang="en-US" dirty="0"/>
              <a:t>Characterized by a modular design that is sometimes called the ”Unix Philosophy".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UNIX Philosophy</a:t>
            </a:r>
            <a:br>
              <a:rPr lang="en-US" dirty="0"/>
            </a:br>
            <a:r>
              <a:rPr lang="en-US" dirty="0"/>
              <a:t>entails that the operating system provides a set of simple tools that each performs a limited, well-defined function,</a:t>
            </a:r>
            <a:r>
              <a:rPr lang="en-US" baseline="30000" dirty="0"/>
              <a:t> </a:t>
            </a:r>
            <a:r>
              <a:rPr lang="en-US" dirty="0"/>
              <a:t>with a unified filesystem (the UNIX filesystem) as the main means of communication,</a:t>
            </a:r>
            <a:r>
              <a:rPr lang="en-US" baseline="30000" dirty="0"/>
              <a:t> </a:t>
            </a:r>
            <a:r>
              <a:rPr lang="en-US" dirty="0"/>
              <a:t> and a shell scripting and command language </a:t>
            </a:r>
            <a:br>
              <a:rPr lang="en-US" dirty="0"/>
            </a:br>
            <a:r>
              <a:rPr lang="en-US" dirty="0"/>
              <a:t>to combine the tools to perform complex workflows.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Unix distinguishes itself from its predecessors as the first portable operating system: almost the entire operating system is written in the C programming language, thus allowing Unix to reach numerous platforms.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94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With a </a:t>
            </a:r>
            <a:r>
              <a:rPr lang="en-US" dirty="0" err="1">
                <a:latin typeface="Dense" panose="02000000000000000000" pitchFamily="50" charset="0"/>
              </a:rPr>
              <a:t>sidenote</a:t>
            </a:r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87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If anyone wants to present their senior projects or speak on a topic, you may talk to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 about it and we will try to set a date.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If anyone is interested in becoming a team captain or taking up a leadership role in the club, speak with the </a:t>
            </a:r>
            <a:r>
              <a:rPr lang="en-US" dirty="0" err="1">
                <a:latin typeface="Franklin Gothic Book" panose="020B0503020102020204" pitchFamily="34" charset="0"/>
              </a:rPr>
              <a:t>eboard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Our meetings are expected to be an hour long.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CTFs and other events may run longer.</a:t>
            </a:r>
          </a:p>
        </p:txBody>
      </p:sp>
    </p:spTree>
    <p:extLst>
      <p:ext uri="{BB962C8B-B14F-4D97-AF65-F5344CB8AC3E}">
        <p14:creationId xmlns:p14="http://schemas.microsoft.com/office/powerpoint/2010/main" val="95496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Club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18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29880"/>
            <a:ext cx="9601200" cy="53751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Next &gt;&gt; $SHELL Part II</a:t>
            </a:r>
          </a:p>
          <a:p>
            <a:pPr algn="r"/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floridapoly.slack.com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#</a:t>
            </a:r>
            <a:r>
              <a:rPr lang="en-US" dirty="0" err="1">
                <a:solidFill>
                  <a:schemeClr val="bg2"/>
                </a:solidFill>
              </a:rPr>
              <a:t>cybersec_sit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r>
              <a:rPr lang="en-US" dirty="0" err="1">
                <a:solidFill>
                  <a:schemeClr val="bg2"/>
                </a:solidFill>
              </a:rPr>
              <a:t>github.com</a:t>
            </a:r>
            <a:r>
              <a:rPr lang="en-US" dirty="0">
                <a:solidFill>
                  <a:schemeClr val="bg2"/>
                </a:solidFill>
              </a:rPr>
              <a:t>/FPSIT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C4ABA0-855A-45CF-B790-4D22071A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Vision of the Student Infosec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11F70-DA78-4488-ADB6-7E9080A3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Create a community of students dedicated to improving themselves and the environment around them, specifically by creating a peer learning environment.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learn skills to perform Information Security exercises competitively.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Enable students to excel in the workplace, in their internships, and in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212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528-27A0-4C00-92A2-C0A033CE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Why Infosec (subjective terminology)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D381-B1C2-4C96-976D-A249C1CD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Information Security world respects and recognizes the terminology “Infosec”.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has more sex appeal but is not respected.</a:t>
            </a:r>
          </a:p>
          <a:p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” implies that physical security is not included in this area of study. Information Security requires a consistent and holistic philosophy when designing secure systems in any real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04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Security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BUSINESS AND MILITARY NEEDS</a:t>
            </a:r>
          </a:p>
        </p:txBody>
      </p:sp>
    </p:spTree>
    <p:extLst>
      <p:ext uri="{BB962C8B-B14F-4D97-AF65-F5344CB8AC3E}">
        <p14:creationId xmlns:p14="http://schemas.microsoft.com/office/powerpoint/2010/main" val="151660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Business Security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All corporations have need of information security, as seen by major leaks in 2017 and 2018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Any business that handles sensitive data, i.e. ALL of them, should be aware of their security policy’s coverage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To protect a large, evolving, corporate entity, security professionals need significant understanding in all areas of Computer Science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Without understanding how the pieces fit together, it’s hard to ensure security for the whole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0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Military and Government Needs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Cybersecurity is still considered a new field, and the military is playing catch-up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The DoD is constantly seeking new security experts, for national and international tasks</a:t>
            </a:r>
          </a:p>
          <a:p>
            <a:endParaRPr lang="en-US" dirty="0">
              <a:solidFill>
                <a:schemeClr val="bg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Require all skillsets, often seeking those with offensive knowledge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325746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Security Breaches Over the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7133"/>
            <a:ext cx="7160868" cy="39571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294" y="1962046"/>
            <a:ext cx="3045124" cy="36072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Healthcare breaches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Equifax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Education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Dense" panose="02000000000000000000" pitchFamily="50" charset="0"/>
              </a:rPr>
              <a:t>San Diego Hack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Government 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Dense" panose="02000000000000000000" pitchFamily="50" charset="0"/>
              </a:rPr>
              <a:t>2018 University-Government breach</a:t>
            </a:r>
          </a:p>
          <a:p>
            <a:pPr marL="530352" lvl="1" indent="0">
              <a:buNone/>
            </a:pPr>
            <a:endParaRPr lang="en-US" i="0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200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F3219C-66A9-4DC6-86F6-D229B2FBE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548D4-9AE3-4C68-BBFD-81B6C75D949B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AB1F06-89DB-455B-B4F5-38327B0257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1014</Words>
  <Application>Microsoft Macintosh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Bahnschrift SemiLight</vt:lpstr>
      <vt:lpstr>Dense</vt:lpstr>
      <vt:lpstr>Franklin Gothic Book</vt:lpstr>
      <vt:lpstr>Crop</vt:lpstr>
      <vt:lpstr>Student INFOSEC TEAM</vt:lpstr>
      <vt:lpstr>Meeting Agenda</vt:lpstr>
      <vt:lpstr>Club Vision</vt:lpstr>
      <vt:lpstr>Vision of the Student Infosec Team</vt:lpstr>
      <vt:lpstr>Why Infosec (subjective terminology)</vt:lpstr>
      <vt:lpstr>Information Security in 2019</vt:lpstr>
      <vt:lpstr>Business Security Needs</vt:lpstr>
      <vt:lpstr>Military and Government Needs </vt:lpstr>
      <vt:lpstr>Security Breaches Over the Years</vt:lpstr>
      <vt:lpstr>Defensive Security</vt:lpstr>
      <vt:lpstr>Offensive Security</vt:lpstr>
      <vt:lpstr>Independent Learning</vt:lpstr>
      <vt:lpstr>How to effectively self-study</vt:lpstr>
      <vt:lpstr>Make a Plan</vt:lpstr>
      <vt:lpstr>Information on Certifications</vt:lpstr>
      <vt:lpstr>cybrary.it</vt:lpstr>
      <vt:lpstr>Introductions</vt:lpstr>
      <vt:lpstr>Introduce yourself</vt:lpstr>
      <vt:lpstr>$SHELL</vt:lpstr>
      <vt:lpstr>What is a Shell?</vt:lpstr>
      <vt:lpstr>Technical Position of the Shell</vt:lpstr>
      <vt:lpstr>Interfaces</vt:lpstr>
      <vt:lpstr>The Shell Prompt</vt:lpstr>
      <vt:lpstr>Terminology</vt:lpstr>
      <vt:lpstr>Practical Information</vt:lpstr>
      <vt:lpstr>WSL - potential woes and differences between baremetal</vt:lpstr>
      <vt:lpstr>UNIX</vt:lpstr>
      <vt:lpstr>Q &amp; A</vt:lpstr>
      <vt:lpstr>Other Information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2019-01-12T15:50:43Z</dcterms:created>
  <dcterms:modified xsi:type="dcterms:W3CDTF">2019-01-23T15:33:04Z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